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1" r:id="rId5"/>
    <p:sldId id="264" r:id="rId6"/>
    <p:sldId id="263" r:id="rId7"/>
    <p:sldId id="259" r:id="rId8"/>
    <p:sldId id="260" r:id="rId9"/>
    <p:sldId id="261" r:id="rId10"/>
    <p:sldId id="262" r:id="rId11"/>
    <p:sldId id="269" r:id="rId12"/>
    <p:sldId id="267" r:id="rId13"/>
    <p:sldId id="265" r:id="rId14"/>
    <p:sldId id="268" r:id="rId15"/>
    <p:sldId id="272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AB3ED78-1881-4B32-8820-DE21C2EED607}" type="datetimeFigureOut">
              <a:rPr lang="ru-RU" smtClean="0"/>
              <a:t>27.10.2025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8DB1D80-B5E1-4E9F-B67A-F494EE779C5A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2546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ED78-1881-4B32-8820-DE21C2EED607}" type="datetimeFigureOut">
              <a:rPr lang="ru-RU" smtClean="0"/>
              <a:t>27.10.2025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1D80-B5E1-4E9F-B67A-F494EE779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297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ED78-1881-4B32-8820-DE21C2EED607}" type="datetimeFigureOut">
              <a:rPr lang="ru-RU" smtClean="0"/>
              <a:t>27.10.2025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1D80-B5E1-4E9F-B67A-F494EE779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4778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ED78-1881-4B32-8820-DE21C2EED607}" type="datetimeFigureOut">
              <a:rPr lang="ru-RU" smtClean="0"/>
              <a:t>27.10.2025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1D80-B5E1-4E9F-B67A-F494EE779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412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ED78-1881-4B32-8820-DE21C2EED607}" type="datetimeFigureOut">
              <a:rPr lang="ru-RU" smtClean="0"/>
              <a:t>27.10.2025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1D80-B5E1-4E9F-B67A-F494EE779C5A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3550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ED78-1881-4B32-8820-DE21C2EED607}" type="datetimeFigureOut">
              <a:rPr lang="ru-RU" smtClean="0"/>
              <a:t>27.10.2025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1D80-B5E1-4E9F-B67A-F494EE779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864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ED78-1881-4B32-8820-DE21C2EED607}" type="datetimeFigureOut">
              <a:rPr lang="ru-RU" smtClean="0"/>
              <a:t>27.10.2025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1D80-B5E1-4E9F-B67A-F494EE779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09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ED78-1881-4B32-8820-DE21C2EED607}" type="datetimeFigureOut">
              <a:rPr lang="ru-RU" smtClean="0"/>
              <a:t>27.10.2025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1D80-B5E1-4E9F-B67A-F494EE779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357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ED78-1881-4B32-8820-DE21C2EED607}" type="datetimeFigureOut">
              <a:rPr lang="ru-RU" smtClean="0"/>
              <a:t>27.10.2025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1D80-B5E1-4E9F-B67A-F494EE779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67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ED78-1881-4B32-8820-DE21C2EED607}" type="datetimeFigureOut">
              <a:rPr lang="ru-RU" smtClean="0"/>
              <a:t>27.10.2025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1D80-B5E1-4E9F-B67A-F494EE779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275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ED78-1881-4B32-8820-DE21C2EED607}" type="datetimeFigureOut">
              <a:rPr lang="ru-RU" smtClean="0"/>
              <a:t>27.10.2025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1D80-B5E1-4E9F-B67A-F494EE779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946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AB3ED78-1881-4B32-8820-DE21C2EED607}" type="datetimeFigureOut">
              <a:rPr lang="ru-RU" smtClean="0"/>
              <a:t>27.10.2025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8DB1D80-B5E1-4E9F-B67A-F494EE779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178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3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Veidge/Crypton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eidge/Cryptonit/archive/refs/heads/main.zip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.png"/><Relationship Id="rId7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1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16FB6-CC54-405F-AABB-1549B2983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1153754"/>
            <a:ext cx="7648863" cy="3043518"/>
          </a:xfrm>
        </p:spPr>
        <p:txBody>
          <a:bodyPr/>
          <a:lstStyle/>
          <a:p>
            <a:pPr algn="r"/>
            <a:r>
              <a:rPr lang="ru-RU" dirty="0"/>
              <a:t>Шифратор </a:t>
            </a:r>
            <a:r>
              <a:rPr lang="en-US" dirty="0" err="1"/>
              <a:t>Cryptonit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0400CF3-509D-49FA-8A45-C8506806B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477871"/>
            <a:ext cx="9418320" cy="1691640"/>
          </a:xfrm>
        </p:spPr>
        <p:txBody>
          <a:bodyPr/>
          <a:lstStyle/>
          <a:p>
            <a:r>
              <a:rPr lang="ru-RU" dirty="0"/>
              <a:t>Выполнил студент группы ИСП-323п</a:t>
            </a:r>
          </a:p>
          <a:p>
            <a:r>
              <a:rPr lang="ru-RU" b="1" dirty="0"/>
              <a:t>Чесноков Алексей</a:t>
            </a:r>
          </a:p>
          <a:p>
            <a:r>
              <a:rPr lang="ru-RU" dirty="0"/>
              <a:t>Преподаватель: </a:t>
            </a:r>
            <a:r>
              <a:rPr lang="ru-RU" b="1" dirty="0"/>
              <a:t>Кулькова Светлана Николаевна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4EF80-248E-4DCA-A697-C88C6A8919D7}"/>
              </a:ext>
            </a:extLst>
          </p:cNvPr>
          <p:cNvSpPr txBox="1"/>
          <p:nvPr/>
        </p:nvSpPr>
        <p:spPr>
          <a:xfrm>
            <a:off x="1261872" y="181094"/>
            <a:ext cx="10578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АПОУ ВО «Вологодский колледж связи и информационных технологий»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923F13-6673-457A-9A90-A4570CF7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603" y="172129"/>
            <a:ext cx="534183" cy="5389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4DDA9C-B412-BB62-7CBD-087CA6409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25134"/>
            <a:ext cx="2572138" cy="25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4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0495B-A377-41C8-B327-9AA458641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06139"/>
            <a:ext cx="9692640" cy="809829"/>
          </a:xfrm>
        </p:spPr>
        <p:txBody>
          <a:bodyPr/>
          <a:lstStyle/>
          <a:p>
            <a:r>
              <a:rPr lang="ru-RU" b="1" dirty="0"/>
              <a:t>Проектирование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BEACB1-54D8-4399-92B1-82B65FA1B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603" y="172129"/>
            <a:ext cx="534183" cy="538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CFE2A0-B645-4D61-A3D0-4871D294B9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1012" y="1225194"/>
            <a:ext cx="5218893" cy="35150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BDD5A5-CF5E-46DF-A401-91E4C6A6F9C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647764" y="1933407"/>
            <a:ext cx="5596871" cy="35150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090E33-4630-40C2-AA66-29DEDC173C8E}"/>
              </a:ext>
            </a:extLst>
          </p:cNvPr>
          <p:cNvSpPr txBox="1"/>
          <p:nvPr/>
        </p:nvSpPr>
        <p:spPr>
          <a:xfrm>
            <a:off x="874058" y="4849443"/>
            <a:ext cx="3733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Макет – прототип (версия </a:t>
            </a:r>
            <a:r>
              <a:rPr lang="en-US" dirty="0"/>
              <a:t>1</a:t>
            </a:r>
            <a:r>
              <a:rPr lang="ru-RU" dirty="0"/>
              <a:t>.0)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D9023-9FB2-466D-994D-7AEAB0029CBE}"/>
              </a:ext>
            </a:extLst>
          </p:cNvPr>
          <p:cNvSpPr txBox="1"/>
          <p:nvPr/>
        </p:nvSpPr>
        <p:spPr>
          <a:xfrm>
            <a:off x="6579298" y="5557655"/>
            <a:ext cx="3855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Финальный макет (версия</a:t>
            </a:r>
            <a:r>
              <a:rPr lang="en-US" dirty="0"/>
              <a:t> 2.1)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1FD590-EDBF-79B4-C8E0-DD145C6AA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781" y="5604668"/>
            <a:ext cx="827825" cy="118838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F5583F3-A049-61C8-EDF4-D4167EB5C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39" y="424619"/>
            <a:ext cx="691349" cy="69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815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9F42A1-8BF5-4184-A7B2-DBC55D1F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44583"/>
          </a:xfrm>
        </p:spPr>
        <p:txBody>
          <a:bodyPr/>
          <a:lstStyle/>
          <a:p>
            <a:r>
              <a:rPr lang="ru-RU" b="1" dirty="0"/>
              <a:t>Разработка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6DAC0A-E2C0-4E27-A356-415EC19BC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D09D06-09B8-42FC-83DB-4C1970724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603" y="172129"/>
            <a:ext cx="534183" cy="538925"/>
          </a:xfrm>
          <a:prstGeom prst="rect">
            <a:avLst/>
          </a:prstGeom>
        </p:spPr>
      </p:pic>
      <p:pic>
        <p:nvPicPr>
          <p:cNvPr id="7" name="Picture 8" descr="Picture background">
            <a:extLst>
              <a:ext uri="{FF2B5EF4-FFF2-40B4-BE49-F238E27FC236}">
                <a16:creationId xmlns:a16="http://schemas.microsoft.com/office/drawing/2014/main" id="{97D4FBB5-ADFB-4A1E-9E08-8CBBFCA42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164" y="5823036"/>
            <a:ext cx="797060" cy="79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ъект 2">
            <a:extLst>
              <a:ext uri="{FF2B5EF4-FFF2-40B4-BE49-F238E27FC236}">
                <a16:creationId xmlns:a16="http://schemas.microsoft.com/office/drawing/2014/main" id="{6D12C270-FA94-AFFF-6D9A-A81E27CE38EB}"/>
              </a:ext>
            </a:extLst>
          </p:cNvPr>
          <p:cNvSpPr txBox="1">
            <a:spLocks/>
          </p:cNvSpPr>
          <p:nvPr/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 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A0FEA-03B3-13E5-F97A-037D2B28F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32" y="4185394"/>
            <a:ext cx="4840349" cy="210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904A91-EB6E-E44F-4F3F-9253C1F5D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411" y="1330937"/>
            <a:ext cx="2942626" cy="235659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520EB6-7B78-192F-D1E8-B882BAD05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961" y="2203660"/>
            <a:ext cx="4993551" cy="26094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59A254-DC0C-488D-CD42-9F658C4FD0C8}"/>
              </a:ext>
            </a:extLst>
          </p:cNvPr>
          <p:cNvSpPr txBox="1"/>
          <p:nvPr/>
        </p:nvSpPr>
        <p:spPr>
          <a:xfrm>
            <a:off x="1323509" y="3688618"/>
            <a:ext cx="2712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Структура ПО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8F5630-3CE6-D57B-B5BD-35E02C5419DD}"/>
              </a:ext>
            </a:extLst>
          </p:cNvPr>
          <p:cNvSpPr txBox="1"/>
          <p:nvPr/>
        </p:nvSpPr>
        <p:spPr>
          <a:xfrm>
            <a:off x="828325" y="6289712"/>
            <a:ext cx="4284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Методология разработки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7E6B9B-2057-272B-820E-906077492308}"/>
              </a:ext>
            </a:extLst>
          </p:cNvPr>
          <p:cNvSpPr txBox="1"/>
          <p:nvPr/>
        </p:nvSpPr>
        <p:spPr>
          <a:xfrm>
            <a:off x="7101521" y="4813095"/>
            <a:ext cx="2712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Отслеживание версий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367086E-3E72-7C48-50A1-47070352C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26" y="266136"/>
            <a:ext cx="943830" cy="9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457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0495B-A377-41C8-B327-9AA458641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06139"/>
            <a:ext cx="9692640" cy="809829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Финальная версия </a:t>
            </a:r>
            <a:r>
              <a:rPr lang="en-US" b="1" dirty="0" err="1"/>
              <a:t>Cryptonit</a:t>
            </a:r>
            <a:r>
              <a:rPr lang="ru-RU" b="1" dirty="0"/>
              <a:t> (1.2)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BEACB1-54D8-4399-92B1-82B65FA1B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603" y="172129"/>
            <a:ext cx="534183" cy="538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5E0E2D-3D56-66B8-3625-14FFA52AD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06" y="1200565"/>
            <a:ext cx="4987408" cy="3459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02B2EC-60F2-F1E5-6AE0-2825489BDC38}"/>
              </a:ext>
            </a:extLst>
          </p:cNvPr>
          <p:cNvSpPr txBox="1"/>
          <p:nvPr/>
        </p:nvSpPr>
        <p:spPr>
          <a:xfrm>
            <a:off x="1490467" y="4744362"/>
            <a:ext cx="313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Светлая тема (версия 1.2)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FBE45A-4441-2AD3-C423-AF4E4D8558FF}"/>
              </a:ext>
            </a:extLst>
          </p:cNvPr>
          <p:cNvSpPr txBox="1"/>
          <p:nvPr/>
        </p:nvSpPr>
        <p:spPr>
          <a:xfrm>
            <a:off x="7051885" y="4744362"/>
            <a:ext cx="304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Тёмная тема (версия 1.2)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0603BF2-9A2F-AA2F-5ABF-B41457F77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104" y="1205728"/>
            <a:ext cx="4987408" cy="345403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699229-4C61-4B35-D620-7B6277C77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781" y="5604668"/>
            <a:ext cx="827825" cy="1188389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C570176B-2710-4836-30AF-E59354FD9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95" y="405675"/>
            <a:ext cx="710293" cy="71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316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0495B-A377-41C8-B327-9AA458641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28558"/>
          </a:xfrm>
        </p:spPr>
        <p:txBody>
          <a:bodyPr/>
          <a:lstStyle/>
          <a:p>
            <a:r>
              <a:rPr lang="ru-RU" b="1" dirty="0"/>
              <a:t>Итоги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53B453-A29D-4622-B5B0-ABE09DBED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269" y="1479523"/>
            <a:ext cx="9683432" cy="4705900"/>
          </a:xfrm>
        </p:spPr>
        <p:txBody>
          <a:bodyPr/>
          <a:lstStyle/>
          <a:p>
            <a:r>
              <a:rPr lang="ru-RU" sz="2400" dirty="0"/>
              <a:t>Практический опыт разработки собственного ПО</a:t>
            </a:r>
            <a:r>
              <a:rPr lang="en-US" sz="2400" dirty="0"/>
              <a:t>;</a:t>
            </a:r>
            <a:endParaRPr lang="ru-RU" sz="2400" dirty="0"/>
          </a:p>
          <a:p>
            <a:r>
              <a:rPr lang="ru-RU" sz="2400" dirty="0"/>
              <a:t>Изучено множество методов и функций шифрования данных</a:t>
            </a:r>
            <a:r>
              <a:rPr lang="en-US" sz="2400" dirty="0"/>
              <a:t>;</a:t>
            </a:r>
            <a:endParaRPr lang="ru-RU" sz="2400" dirty="0"/>
          </a:p>
          <a:p>
            <a:r>
              <a:rPr lang="ru-RU" sz="2400" dirty="0"/>
              <a:t>Получен опыт в дизайне приложений.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6A02D3-9E0E-4AA9-A090-A33ADB3D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603" y="172129"/>
            <a:ext cx="534183" cy="538925"/>
          </a:xfrm>
          <a:prstGeom prst="rect">
            <a:avLst/>
          </a:prstGeom>
        </p:spPr>
      </p:pic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C056017F-CAC5-DE21-2D2B-735481399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93" y="172129"/>
            <a:ext cx="1931436" cy="144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icture background">
            <a:extLst>
              <a:ext uri="{FF2B5EF4-FFF2-40B4-BE49-F238E27FC236}">
                <a16:creationId xmlns:a16="http://schemas.microsoft.com/office/drawing/2014/main" id="{31DFCF8B-6192-E58A-1A0B-B42CAE30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601" y="4166788"/>
            <a:ext cx="3027487" cy="201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Picture background">
            <a:extLst>
              <a:ext uri="{FF2B5EF4-FFF2-40B4-BE49-F238E27FC236}">
                <a16:creationId xmlns:a16="http://schemas.microsoft.com/office/drawing/2014/main" id="{CA6FB482-ECAF-CD10-DCD7-083361A36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51" y="4166788"/>
            <a:ext cx="3027953" cy="201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B540FB-23A8-7CB8-5AC0-8A50A767AA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781" y="5604668"/>
            <a:ext cx="827825" cy="118838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C60260E-0D4A-7E21-542C-B1C21A78C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5" y="4166786"/>
            <a:ext cx="3033563" cy="201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1595C11-C8FE-E020-E2EA-6F38CF1E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927"/>
            <a:ext cx="1578207" cy="82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940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E6D6E-065C-491A-A42E-409B8E32F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56550"/>
          </a:xfrm>
        </p:spPr>
        <p:txBody>
          <a:bodyPr/>
          <a:lstStyle/>
          <a:p>
            <a:r>
              <a:rPr lang="ru-RU" b="1" dirty="0"/>
              <a:t>Выводы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6D3282-E8F9-407E-B47A-05D6F149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9057785" cy="4351337"/>
          </a:xfrm>
        </p:spPr>
        <p:txBody>
          <a:bodyPr>
            <a:normAutofit/>
          </a:bodyPr>
          <a:lstStyle/>
          <a:p>
            <a:r>
              <a:rPr lang="ru-RU" sz="2000" dirty="0"/>
              <a:t>Создание собственного ПО предоставило обширный опыт.</a:t>
            </a:r>
          </a:p>
          <a:p>
            <a:r>
              <a:rPr lang="ru-RU" sz="2000" dirty="0"/>
              <a:t>Укрепление навыков программирования и проектирования в результате активной разработки. </a:t>
            </a:r>
          </a:p>
          <a:p>
            <a:r>
              <a:rPr lang="ru-RU" sz="2000" dirty="0"/>
              <a:t>Самостоятельное управление проектом развило навыки планирования, тестирования и подготовки программного продукта к выпуску.</a:t>
            </a:r>
          </a:p>
          <a:p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A6DA5-7828-4B66-A5F2-3D6D6742B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603" y="172129"/>
            <a:ext cx="534183" cy="538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F75564-4B66-24EA-6E78-FD3D65BC4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781" y="5604668"/>
            <a:ext cx="827825" cy="1188389"/>
          </a:xfrm>
          <a:prstGeom prst="rect">
            <a:avLst/>
          </a:prstGeom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5811456C-844C-4675-BFA8-961BF80CD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24" y="4351110"/>
            <a:ext cx="3285495" cy="218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735A3B-1542-A776-A6A5-379266587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24" y="441591"/>
            <a:ext cx="771564" cy="77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F0808DA-C53B-3132-0A94-D4C1A18C4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095" y="4344809"/>
            <a:ext cx="3655362" cy="218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27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AA930-925B-B42F-077C-26655AF79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28558"/>
          </a:xfrm>
        </p:spPr>
        <p:txBody>
          <a:bodyPr/>
          <a:lstStyle/>
          <a:p>
            <a:r>
              <a:rPr lang="ru-RU" b="1" dirty="0"/>
              <a:t>Релиз </a:t>
            </a:r>
            <a:r>
              <a:rPr lang="en-US" b="1" dirty="0" err="1"/>
              <a:t>Cryptonit</a:t>
            </a:r>
            <a:r>
              <a:rPr lang="ru-RU" b="1" dirty="0"/>
              <a:t> (</a:t>
            </a:r>
            <a:r>
              <a:rPr lang="en-US" b="1" dirty="0"/>
              <a:t>GitHub</a:t>
            </a:r>
            <a:r>
              <a:rPr lang="ru-RU" b="1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58A636-7DEB-AF49-711D-C9C34E196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044" y="1922106"/>
            <a:ext cx="9888210" cy="4351337"/>
          </a:xfrm>
        </p:spPr>
        <p:txBody>
          <a:bodyPr/>
          <a:lstStyle/>
          <a:p>
            <a:r>
              <a:rPr lang="en-US" sz="2800" b="1" dirty="0" err="1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Veidge</a:t>
            </a:r>
            <a:r>
              <a:rPr lang="en-US" sz="2800" b="1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800" b="1" dirty="0" err="1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Cryptonit</a:t>
            </a:r>
            <a:r>
              <a:rPr lang="en-US" sz="2800" b="1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Text </a:t>
            </a:r>
            <a:r>
              <a:rPr lang="en-US" sz="2800" b="1" dirty="0" err="1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Encrypter</a:t>
            </a:r>
            <a:r>
              <a:rPr lang="en-US" sz="2800" b="1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all users</a:t>
            </a:r>
            <a:endParaRPr lang="ru-RU" sz="2800" b="1" dirty="0">
              <a:solidFill>
                <a:srgbClr val="0070C0"/>
              </a:solidFill>
            </a:endParaRPr>
          </a:p>
          <a:p>
            <a:endParaRPr lang="ru-RU" sz="2800" b="1" dirty="0">
              <a:solidFill>
                <a:srgbClr val="0070C0"/>
              </a:solidFill>
            </a:endParaRPr>
          </a:p>
          <a:p>
            <a:r>
              <a:rPr lang="en-US" sz="2800" b="1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https://github.com/Veidge/Cryptonit</a:t>
            </a:r>
            <a:endParaRPr lang="ru-RU" sz="2800" b="1" dirty="0">
              <a:solidFill>
                <a:srgbClr val="0070C0"/>
              </a:solidFill>
            </a:endParaRPr>
          </a:p>
          <a:p>
            <a:endParaRPr lang="ru-RU" b="1" dirty="0">
              <a:solidFill>
                <a:srgbClr val="0070C0"/>
              </a:solidFill>
            </a:endParaRPr>
          </a:p>
          <a:p>
            <a:endParaRPr lang="ru-RU" b="1" dirty="0">
              <a:solidFill>
                <a:srgbClr val="0070C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C26110-262B-C2E8-7974-B9CE3D715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0603" y="172129"/>
            <a:ext cx="534183" cy="538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89A38A-A229-B25E-3C91-7A67DF7F3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781" y="5604668"/>
            <a:ext cx="827825" cy="11883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E4BFE2-8604-9750-822C-AFBB0B85AF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8" y="197342"/>
            <a:ext cx="1165393" cy="1165393"/>
          </a:xfrm>
          <a:prstGeom prst="rect">
            <a:avLst/>
          </a:prstGeom>
        </p:spPr>
      </p:pic>
      <p:sp>
        <p:nvSpPr>
          <p:cNvPr id="9" name="Управляющая кнопка: &quot;Пустой&quot; 8">
            <a:hlinkClick r:id="rId6" highlightClick="1"/>
            <a:extLst>
              <a:ext uri="{FF2B5EF4-FFF2-40B4-BE49-F238E27FC236}">
                <a16:creationId xmlns:a16="http://schemas.microsoft.com/office/drawing/2014/main" id="{8718F796-6F24-B190-EA79-73965CB8574C}"/>
              </a:ext>
            </a:extLst>
          </p:cNvPr>
          <p:cNvSpPr/>
          <p:nvPr/>
        </p:nvSpPr>
        <p:spPr>
          <a:xfrm>
            <a:off x="3686711" y="4344617"/>
            <a:ext cx="3862875" cy="1260051"/>
          </a:xfrm>
          <a:prstGeom prst="actionButtonBlank">
            <a:avLst/>
          </a:prstGeom>
          <a:effectLst>
            <a:innerShdw blurRad="139700" dist="101600" dir="774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Скачать </a:t>
            </a:r>
            <a:r>
              <a:rPr lang="en-US" dirty="0" err="1"/>
              <a:t>Cryptonit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4886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0495B-A377-41C8-B327-9AA458641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3063992"/>
            <a:ext cx="9692640" cy="730015"/>
          </a:xfrm>
        </p:spPr>
        <p:txBody>
          <a:bodyPr>
            <a:normAutofit/>
          </a:bodyPr>
          <a:lstStyle/>
          <a:p>
            <a:pPr algn="ctr"/>
            <a:r>
              <a:rPr lang="ru-RU" b="1" u="sng" dirty="0"/>
              <a:t>Спасибо за внимание!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6A02D3-9E0E-4AA9-A090-A33ADB3D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603" y="172129"/>
            <a:ext cx="534183" cy="538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2E3682-9159-C549-612A-C88386A2B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781" y="5604668"/>
            <a:ext cx="827825" cy="118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60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827A9E-0338-49B6-A622-9AE5D6A4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58452"/>
            <a:ext cx="9692640" cy="705204"/>
          </a:xfrm>
        </p:spPr>
        <p:txBody>
          <a:bodyPr/>
          <a:lstStyle/>
          <a:p>
            <a:r>
              <a:rPr lang="ru-RU" b="1" dirty="0"/>
              <a:t>Содержание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89D30B-EC4D-43C2-8966-238BF0D25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253331"/>
            <a:ext cx="8595360" cy="49981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Цели и задачи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Актуальность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Проектирование </a:t>
            </a:r>
            <a:r>
              <a:rPr lang="en-US" dirty="0" err="1"/>
              <a:t>Cryptonit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Функциональность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Интерфейс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Разработка </a:t>
            </a:r>
            <a:r>
              <a:rPr lang="en-US" dirty="0" err="1"/>
              <a:t>Cryptonit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Финальная версия </a:t>
            </a:r>
            <a:r>
              <a:rPr lang="en-US" dirty="0" err="1"/>
              <a:t>Cryptonit</a:t>
            </a:r>
            <a:r>
              <a:rPr lang="ru-RU" dirty="0"/>
              <a:t> (1.2)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Итоги и выводы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3C2E58-BE42-4050-9B9E-5345A275D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603" y="172129"/>
            <a:ext cx="534183" cy="5389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9C0E86B-5326-9583-419A-C87E06A23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781" y="5604668"/>
            <a:ext cx="827825" cy="118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7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0495B-A377-41C8-B327-9AA458641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49487"/>
            <a:ext cx="9692640" cy="723134"/>
          </a:xfrm>
        </p:spPr>
        <p:txBody>
          <a:bodyPr/>
          <a:lstStyle/>
          <a:p>
            <a:r>
              <a:rPr lang="ru-RU" b="1" dirty="0"/>
              <a:t>Цели и задачи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53B453-A29D-4622-B5B0-ABE09DBED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357255"/>
            <a:ext cx="9095108" cy="5024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u="sng" dirty="0"/>
              <a:t>Цели:</a:t>
            </a:r>
          </a:p>
          <a:p>
            <a:r>
              <a:rPr lang="ru-RU" dirty="0"/>
              <a:t>Научиться создавать полноценное приложение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Практиковаться работе с языком программирования </a:t>
            </a:r>
            <a:r>
              <a:rPr lang="en-US" dirty="0"/>
              <a:t>Python;</a:t>
            </a:r>
            <a:endParaRPr lang="ru-RU" dirty="0"/>
          </a:p>
          <a:p>
            <a:r>
              <a:rPr lang="ru-RU" dirty="0"/>
              <a:t>Освоить базовые навыки в создании дизайна приложений</a:t>
            </a:r>
            <a:r>
              <a:rPr lang="en-US" dirty="0"/>
              <a:t>;</a:t>
            </a:r>
            <a:endParaRPr lang="ru-RU" dirty="0"/>
          </a:p>
          <a:p>
            <a:pPr marL="0" indent="0">
              <a:buNone/>
            </a:pPr>
            <a:r>
              <a:rPr lang="ru-RU" b="1" u="sng" dirty="0"/>
              <a:t>Задачи:</a:t>
            </a:r>
          </a:p>
          <a:p>
            <a:r>
              <a:rPr lang="ru-RU" dirty="0"/>
              <a:t>Определить требования</a:t>
            </a:r>
          </a:p>
          <a:p>
            <a:r>
              <a:rPr lang="ru-RU" dirty="0"/>
              <a:t>Спроектировать макет приложения</a:t>
            </a:r>
            <a:r>
              <a:rPr lang="en-US" dirty="0"/>
              <a:t>;</a:t>
            </a:r>
          </a:p>
          <a:p>
            <a:r>
              <a:rPr lang="ru-RU" dirty="0"/>
              <a:t>Разработать функционал и дизайн приложения – шифратора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Проводить регулярное в процессе разработки тестирование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Подготовить финальную версию.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5EB2B1-AB73-4B3A-9D71-9B20D8E90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603" y="172129"/>
            <a:ext cx="534183" cy="538925"/>
          </a:xfrm>
          <a:prstGeom prst="rect">
            <a:avLst/>
          </a:prstGeom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A413B01D-8FAD-AC8E-D2D2-3403CFD7F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24" y="347073"/>
            <a:ext cx="725548" cy="72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BE5A3B-211D-C190-AA2A-AD46955A8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781" y="5604668"/>
            <a:ext cx="827825" cy="118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10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56F08D-0B45-0830-3FBC-959FD992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Анализ существующих решений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F67331-9881-B306-6801-44AB30E9A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121" y="2140903"/>
            <a:ext cx="8595360" cy="4351337"/>
          </a:xfrm>
        </p:spPr>
        <p:txBody>
          <a:bodyPr/>
          <a:lstStyle/>
          <a:p>
            <a:r>
              <a:rPr lang="ru-RU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84B77A-3F99-20B8-6525-D6FC9E946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68" y="2061660"/>
            <a:ext cx="5186737" cy="262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531CBEC-C698-A4AD-D916-A38199CB0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61658"/>
            <a:ext cx="4614098" cy="262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DD49BC-57F0-4CAF-2ABA-613E4C62FBEC}"/>
              </a:ext>
            </a:extLst>
          </p:cNvPr>
          <p:cNvSpPr txBox="1"/>
          <p:nvPr/>
        </p:nvSpPr>
        <p:spPr>
          <a:xfrm>
            <a:off x="1901243" y="4767695"/>
            <a:ext cx="2522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AxCrypt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85C659-7FDA-5623-E653-1A9A83F8C3E9}"/>
              </a:ext>
            </a:extLst>
          </p:cNvPr>
          <p:cNvSpPr txBox="1"/>
          <p:nvPr/>
        </p:nvSpPr>
        <p:spPr>
          <a:xfrm>
            <a:off x="7141756" y="4735809"/>
            <a:ext cx="2522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TheLetterEncrypter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B8B11E-962C-1B20-87A7-55B2E553F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0603" y="172129"/>
            <a:ext cx="534183" cy="5389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ADC996-6015-728E-4904-F964BDE840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781" y="5604668"/>
            <a:ext cx="827825" cy="118838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84FE71A-EA73-F5B9-A1A0-B00F0EF9A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47" y="538407"/>
            <a:ext cx="980267" cy="98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044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0495B-A377-41C8-B327-9AA458641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18110"/>
            <a:ext cx="9692640" cy="785887"/>
          </a:xfrm>
        </p:spPr>
        <p:txBody>
          <a:bodyPr/>
          <a:lstStyle/>
          <a:p>
            <a:r>
              <a:rPr lang="ru-RU" b="1" dirty="0"/>
              <a:t>Интерфейс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53B453-A29D-4622-B5B0-ABE09DBED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253331"/>
            <a:ext cx="8595360" cy="4351337"/>
          </a:xfrm>
        </p:spPr>
        <p:txBody>
          <a:bodyPr/>
          <a:lstStyle/>
          <a:p>
            <a:pPr marL="0" indent="0">
              <a:buNone/>
            </a:pPr>
            <a:r>
              <a:rPr lang="ru-RU" b="1" u="sng" dirty="0"/>
              <a:t>Основные требования:</a:t>
            </a:r>
          </a:p>
          <a:p>
            <a:r>
              <a:rPr lang="ru-RU" dirty="0"/>
              <a:t>Простота и минимализм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Интуитивность и понятность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Информирование пользователя.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u="sng" dirty="0"/>
              <a:t>Дополнительные требования:</a:t>
            </a:r>
          </a:p>
          <a:p>
            <a:r>
              <a:rPr lang="ru-RU" dirty="0"/>
              <a:t>Поддержка смены темы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Полное взаимодействие с интерфейсом.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6A02D3-9E0E-4AA9-A090-A33ADB3D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603" y="172129"/>
            <a:ext cx="534183" cy="538925"/>
          </a:xfrm>
          <a:prstGeom prst="rect">
            <a:avLst/>
          </a:prstGeom>
        </p:spPr>
      </p:pic>
      <p:pic>
        <p:nvPicPr>
          <p:cNvPr id="6146" name="Picture 2" descr="Picture background">
            <a:extLst>
              <a:ext uri="{FF2B5EF4-FFF2-40B4-BE49-F238E27FC236}">
                <a16:creationId xmlns:a16="http://schemas.microsoft.com/office/drawing/2014/main" id="{394FA65F-819D-8C11-9F4F-D937855FC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462" y="1103997"/>
            <a:ext cx="3837481" cy="215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icture background">
            <a:extLst>
              <a:ext uri="{FF2B5EF4-FFF2-40B4-BE49-F238E27FC236}">
                <a16:creationId xmlns:a16="http://schemas.microsoft.com/office/drawing/2014/main" id="{D5020BE4-B13E-539B-47A5-11E3D365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277" y="3691516"/>
            <a:ext cx="3692955" cy="272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icture background">
            <a:extLst>
              <a:ext uri="{FF2B5EF4-FFF2-40B4-BE49-F238E27FC236}">
                <a16:creationId xmlns:a16="http://schemas.microsoft.com/office/drawing/2014/main" id="{DDE3E681-658E-2A49-A4E9-8286B1D57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832" y="1556123"/>
            <a:ext cx="1253332" cy="125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Picture background">
            <a:extLst>
              <a:ext uri="{FF2B5EF4-FFF2-40B4-BE49-F238E27FC236}">
                <a16:creationId xmlns:a16="http://schemas.microsoft.com/office/drawing/2014/main" id="{DE7CB5A8-83AD-2D01-14B8-6D58B0FD0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911" y="4500671"/>
            <a:ext cx="1225190" cy="125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8A3A66-35F4-7762-3042-2DB9917AC0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781" y="5604668"/>
            <a:ext cx="827825" cy="118838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4640E60-C145-9413-53DB-CD59FEA40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01" y="318110"/>
            <a:ext cx="785887" cy="78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250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0495B-A377-41C8-B327-9AA458641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49555"/>
            <a:ext cx="9692640" cy="722997"/>
          </a:xfrm>
        </p:spPr>
        <p:txBody>
          <a:bodyPr>
            <a:normAutofit/>
          </a:bodyPr>
          <a:lstStyle/>
          <a:p>
            <a:r>
              <a:rPr lang="ru-RU" b="1" dirty="0"/>
              <a:t>Функциональность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53B453-A29D-4622-B5B0-ABE09DBED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253331"/>
            <a:ext cx="8595360" cy="4351337"/>
          </a:xfrm>
        </p:spPr>
        <p:txBody>
          <a:bodyPr>
            <a:normAutofit/>
          </a:bodyPr>
          <a:lstStyle/>
          <a:p>
            <a:r>
              <a:rPr lang="ru-RU" sz="2000" dirty="0"/>
              <a:t>Несколько шифров для обработки текста</a:t>
            </a:r>
            <a:r>
              <a:rPr lang="en-US" sz="2000" dirty="0"/>
              <a:t>;</a:t>
            </a:r>
            <a:endParaRPr lang="ru-RU" sz="2000" dirty="0"/>
          </a:p>
          <a:p>
            <a:r>
              <a:rPr lang="ru-RU" sz="2000" dirty="0"/>
              <a:t>Поддержка русского и английского языка</a:t>
            </a:r>
            <a:r>
              <a:rPr lang="en-US" sz="2000" dirty="0"/>
              <a:t>;</a:t>
            </a:r>
            <a:endParaRPr lang="ru-RU" sz="2000" dirty="0"/>
          </a:p>
          <a:p>
            <a:r>
              <a:rPr lang="ru-RU" sz="2000" dirty="0"/>
              <a:t>Информирование пользователей при ошибках</a:t>
            </a:r>
            <a:r>
              <a:rPr lang="en-US" sz="2000" dirty="0"/>
              <a:t>;</a:t>
            </a:r>
            <a:endParaRPr lang="ru-RU" sz="2000" dirty="0"/>
          </a:p>
          <a:p>
            <a:r>
              <a:rPr lang="ru-RU" sz="2000" dirty="0"/>
              <a:t>Справка для пользователей</a:t>
            </a:r>
            <a:r>
              <a:rPr lang="en-US" sz="2000" dirty="0"/>
              <a:t>;</a:t>
            </a:r>
            <a:endParaRPr lang="ru-RU" sz="2000" dirty="0"/>
          </a:p>
          <a:p>
            <a:r>
              <a:rPr lang="ru-RU" sz="2000" dirty="0"/>
              <a:t>Возможность шифрования</a:t>
            </a:r>
            <a:r>
              <a:rPr lang="en-US" sz="2000" dirty="0"/>
              <a:t>/</a:t>
            </a:r>
            <a:r>
              <a:rPr lang="ru-RU" sz="2000" dirty="0"/>
              <a:t>дешифрования файлов.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04C1FD-7F27-4FFF-AC6C-0388D5FB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603" y="172129"/>
            <a:ext cx="534183" cy="538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21DCBE-5CC8-1399-CBC2-18A05265C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781" y="5604668"/>
            <a:ext cx="827825" cy="118838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F83FA5B-9FE5-F41B-FF5D-CC8ED8FF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993" y="4056706"/>
            <a:ext cx="3723368" cy="23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9A61B88-B6CD-F028-F072-DB4250472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12" y="4056705"/>
            <a:ext cx="4214514" cy="237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D47743B-47BC-F418-0731-4BF8FABF2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31" y="346254"/>
            <a:ext cx="907077" cy="90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749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0495B-A377-41C8-B327-9AA458641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7416"/>
            <a:ext cx="9692640" cy="687275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Актуальность </a:t>
            </a:r>
            <a:r>
              <a:rPr lang="en-US" b="1" dirty="0" err="1"/>
              <a:t>Cryptonit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53B453-A29D-4622-B5B0-ABE09DBED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253331"/>
            <a:ext cx="8595360" cy="4351337"/>
          </a:xfrm>
        </p:spPr>
        <p:txBody>
          <a:bodyPr/>
          <a:lstStyle/>
          <a:p>
            <a:r>
              <a:rPr lang="ru-RU" dirty="0"/>
              <a:t>Важность в сокрытии информации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Простой в освоении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Приоритет - текст и текстовые файлы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Методы шифрования под разные задачи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Полный функционал бесплатно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Отечественное импортозамещение.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093882-CA4D-4379-9DBB-25E82312D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603" y="172129"/>
            <a:ext cx="534183" cy="5389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E459C79-657A-FD8F-E0B3-7A47CE02E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25" y="298971"/>
            <a:ext cx="824163" cy="824163"/>
          </a:xfrm>
          <a:prstGeom prst="rect">
            <a:avLst/>
          </a:prstGeom>
        </p:spPr>
      </p:pic>
      <p:pic>
        <p:nvPicPr>
          <p:cNvPr id="2058" name="Picture 10" descr="Picture background">
            <a:extLst>
              <a:ext uri="{FF2B5EF4-FFF2-40B4-BE49-F238E27FC236}">
                <a16:creationId xmlns:a16="http://schemas.microsoft.com/office/drawing/2014/main" id="{187E7AC0-E0C6-D859-2FB6-795C64A47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25" y="4077479"/>
            <a:ext cx="4822185" cy="254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78C134-5DF3-70ED-A263-0C655377B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781" y="5604668"/>
            <a:ext cx="827825" cy="1188389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7E4C7F8-6D34-36E4-543F-0F4665429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253" y="4739952"/>
            <a:ext cx="5393859" cy="188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56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0495B-A377-41C8-B327-9AA458641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7416"/>
            <a:ext cx="9692640" cy="687275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Методы шифрования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53B453-A29D-4622-B5B0-ABE09DBED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253331"/>
            <a:ext cx="9393687" cy="4351337"/>
          </a:xfrm>
        </p:spPr>
        <p:txBody>
          <a:bodyPr/>
          <a:lstStyle/>
          <a:p>
            <a:r>
              <a:rPr lang="ru-RU" dirty="0"/>
              <a:t>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7F10AF-9D27-46B7-AF28-A7720B2A7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603" y="172129"/>
            <a:ext cx="534183" cy="538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CF4DC3-FADB-5D91-9A8E-E8BBED4C2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781" y="5604668"/>
            <a:ext cx="827825" cy="1188389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D287EC5-881D-AD23-4C53-F59D3F5B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08" y="1311416"/>
            <a:ext cx="4050431" cy="181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301125B-D80E-E185-3B70-7C553C960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678" y="4047980"/>
            <a:ext cx="5593605" cy="18624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1A4E5C-C0EA-9AD5-F4D3-4C7363D59324}"/>
              </a:ext>
            </a:extLst>
          </p:cNvPr>
          <p:cNvSpPr txBox="1"/>
          <p:nvPr/>
        </p:nvSpPr>
        <p:spPr>
          <a:xfrm>
            <a:off x="2480778" y="5810890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Столбчатое шифрование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29674A-0F0B-8467-9134-73CA15060247}"/>
              </a:ext>
            </a:extLst>
          </p:cNvPr>
          <p:cNvSpPr txBox="1"/>
          <p:nvPr/>
        </p:nvSpPr>
        <p:spPr>
          <a:xfrm>
            <a:off x="1745214" y="3190905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Шифр Цезаря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722FAB-4204-2DAA-17FA-01D28439F6E2}"/>
              </a:ext>
            </a:extLst>
          </p:cNvPr>
          <p:cNvSpPr txBox="1"/>
          <p:nvPr/>
        </p:nvSpPr>
        <p:spPr>
          <a:xfrm>
            <a:off x="9141782" y="3196638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Шифр </a:t>
            </a:r>
            <a:r>
              <a:rPr lang="ru-RU" dirty="0" err="1"/>
              <a:t>Атбаш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7BCA6B5-6D44-8896-7A3C-EE94C6E02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869" y="1104413"/>
            <a:ext cx="3533775" cy="20097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605B81-1EC0-5C92-0DAA-6873C68ED224}"/>
              </a:ext>
            </a:extLst>
          </p:cNvPr>
          <p:cNvSpPr txBox="1"/>
          <p:nvPr/>
        </p:nvSpPr>
        <p:spPr>
          <a:xfrm>
            <a:off x="5709445" y="3196638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Шифр </a:t>
            </a:r>
            <a:r>
              <a:rPr lang="ru-RU" dirty="0" err="1"/>
              <a:t>Виженера</a:t>
            </a:r>
            <a:endParaRPr lang="ru-RU" dirty="0"/>
          </a:p>
        </p:txBody>
      </p:sp>
      <p:pic>
        <p:nvPicPr>
          <p:cNvPr id="16" name="Picture 10" descr="Picture background">
            <a:extLst>
              <a:ext uri="{FF2B5EF4-FFF2-40B4-BE49-F238E27FC236}">
                <a16:creationId xmlns:a16="http://schemas.microsoft.com/office/drawing/2014/main" id="{3AA5FA1B-4E01-8042-16ED-4787440E3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374" y="3980951"/>
            <a:ext cx="1829939" cy="182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D16730-5430-959B-3B5F-732059AFBD35}"/>
              </a:ext>
            </a:extLst>
          </p:cNvPr>
          <p:cNvSpPr txBox="1"/>
          <p:nvPr/>
        </p:nvSpPr>
        <p:spPr>
          <a:xfrm>
            <a:off x="7955103" y="5823036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Кодировка </a:t>
            </a:r>
            <a:r>
              <a:rPr lang="en-US" dirty="0"/>
              <a:t>Base64</a:t>
            </a:r>
            <a:endParaRPr lang="ru-RU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922193F-71FA-1D96-6051-84315A493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043" y="1047110"/>
            <a:ext cx="2908504" cy="217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D99FC3B-27A9-1CF1-27EE-DAEC41F0B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26" y="376259"/>
            <a:ext cx="989045" cy="65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954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0495B-A377-41C8-B327-9AA458641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36040"/>
            <a:ext cx="9692640" cy="750028"/>
          </a:xfrm>
        </p:spPr>
        <p:txBody>
          <a:bodyPr/>
          <a:lstStyle/>
          <a:p>
            <a:r>
              <a:rPr lang="ru-RU" b="1" dirty="0"/>
              <a:t>Инструменты для создания ПО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53B453-A29D-4622-B5B0-ABE09DBED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253331"/>
            <a:ext cx="8595360" cy="4351337"/>
          </a:xfrm>
        </p:spPr>
        <p:txBody>
          <a:bodyPr/>
          <a:lstStyle/>
          <a:p>
            <a:r>
              <a:rPr lang="ru-RU" dirty="0"/>
              <a:t> 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29CDA9-096E-4B8D-9E96-88081B413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603" y="172129"/>
            <a:ext cx="534183" cy="5389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DF81C6-913E-8892-50FF-CDF34BD09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781" y="5604668"/>
            <a:ext cx="827825" cy="1188389"/>
          </a:xfrm>
          <a:prstGeom prst="rect">
            <a:avLst/>
          </a:prstGeom>
        </p:spPr>
      </p:pic>
      <p:pic>
        <p:nvPicPr>
          <p:cNvPr id="5" name="Picture 2" descr="Picture background">
            <a:extLst>
              <a:ext uri="{FF2B5EF4-FFF2-40B4-BE49-F238E27FC236}">
                <a16:creationId xmlns:a16="http://schemas.microsoft.com/office/drawing/2014/main" id="{4AB7A706-8442-DE03-C2AD-5D91FB493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044" y="1317805"/>
            <a:ext cx="3641696" cy="204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icture background">
            <a:extLst>
              <a:ext uri="{FF2B5EF4-FFF2-40B4-BE49-F238E27FC236}">
                <a16:creationId xmlns:a16="http://schemas.microsoft.com/office/drawing/2014/main" id="{8B27B92B-59E1-FCF0-17A0-FBC93CDC9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75" y="1319950"/>
            <a:ext cx="3765986" cy="21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icture background">
            <a:extLst>
              <a:ext uri="{FF2B5EF4-FFF2-40B4-BE49-F238E27FC236}">
                <a16:creationId xmlns:a16="http://schemas.microsoft.com/office/drawing/2014/main" id="{9246C601-9982-E7B9-BAF0-0AD003FFB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687" y="3865350"/>
            <a:ext cx="3857053" cy="217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89A832-5E01-84A1-BDA1-28A82E866224}"/>
              </a:ext>
            </a:extLst>
          </p:cNvPr>
          <p:cNvSpPr txBox="1"/>
          <p:nvPr/>
        </p:nvSpPr>
        <p:spPr>
          <a:xfrm>
            <a:off x="7369599" y="3426855"/>
            <a:ext cx="2522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Python</a:t>
            </a:r>
            <a:r>
              <a:rPr lang="ru-RU" dirty="0"/>
              <a:t> 3.13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0EB49F-9187-DF6C-6240-B51DCE9352D9}"/>
              </a:ext>
            </a:extLst>
          </p:cNvPr>
          <p:cNvSpPr txBox="1"/>
          <p:nvPr/>
        </p:nvSpPr>
        <p:spPr>
          <a:xfrm>
            <a:off x="7230074" y="6153079"/>
            <a:ext cx="2906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CustomTkinter</a:t>
            </a:r>
            <a:r>
              <a:rPr lang="ru-RU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2AD8A5-02FC-3362-FCBB-7453AF027BB8}"/>
              </a:ext>
            </a:extLst>
          </p:cNvPr>
          <p:cNvSpPr txBox="1"/>
          <p:nvPr/>
        </p:nvSpPr>
        <p:spPr>
          <a:xfrm>
            <a:off x="1326797" y="6042398"/>
            <a:ext cx="2140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Tkinter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0AF3FE-D90C-F7E7-AAFA-66C7835B4166}"/>
              </a:ext>
            </a:extLst>
          </p:cNvPr>
          <p:cNvSpPr txBox="1"/>
          <p:nvPr/>
        </p:nvSpPr>
        <p:spPr>
          <a:xfrm>
            <a:off x="996095" y="3429000"/>
            <a:ext cx="2701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Figma</a:t>
            </a:r>
            <a:endParaRPr lang="ru-RU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3C4964E-8DF8-87C2-BDC1-FE605F5A1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43" y="3869468"/>
            <a:ext cx="3668929" cy="206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B7C62968-8AA0-4A54-9CC8-6A9887941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64547">
            <a:off x="3935440" y="2320736"/>
            <a:ext cx="1446976" cy="91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C0DBE625-B297-BB4A-7986-C64B02308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23482">
            <a:off x="5511964" y="2317713"/>
            <a:ext cx="1446976" cy="91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6D105682-BD66-E600-C69B-A19C2E303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35453" flipV="1">
            <a:off x="3935440" y="4285746"/>
            <a:ext cx="1446976" cy="91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7EB5C25B-AA8C-58A2-D352-C45CFFA91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32886" flipV="1">
            <a:off x="5482120" y="4287783"/>
            <a:ext cx="1446976" cy="91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5DD0B0D-5F51-081E-7DC6-5AEB64E902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27" y="3076383"/>
            <a:ext cx="944174" cy="1356572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573F6F0-9EEB-9718-49D0-1F99FB92D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00" y="315234"/>
            <a:ext cx="787522" cy="78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762883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532</TotalTime>
  <Words>335</Words>
  <Application>Microsoft Office PowerPoint</Application>
  <PresentationFormat>Широкоэкранный</PresentationFormat>
  <Paragraphs>92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Century Schoolbook</vt:lpstr>
      <vt:lpstr>Wingdings 2</vt:lpstr>
      <vt:lpstr>Вид</vt:lpstr>
      <vt:lpstr>Шифратор Cryptonit</vt:lpstr>
      <vt:lpstr>Содержание</vt:lpstr>
      <vt:lpstr>Цели и задачи</vt:lpstr>
      <vt:lpstr>Анализ существующих решений</vt:lpstr>
      <vt:lpstr>Интерфейс</vt:lpstr>
      <vt:lpstr>Функциональность</vt:lpstr>
      <vt:lpstr>Актуальность Cryptonit</vt:lpstr>
      <vt:lpstr>Методы шифрования</vt:lpstr>
      <vt:lpstr>Инструменты для создания ПО</vt:lpstr>
      <vt:lpstr>Проектирование</vt:lpstr>
      <vt:lpstr>Разработка</vt:lpstr>
      <vt:lpstr>Финальная версия Cryptonit (1.2)</vt:lpstr>
      <vt:lpstr>Итоги</vt:lpstr>
      <vt:lpstr>Выводы</vt:lpstr>
      <vt:lpstr>Релиз Cryptonit (GitHub)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Шифратор Cryptonit</dc:title>
  <dc:creator>Студент</dc:creator>
  <cp:lastModifiedBy>0bs Phantom</cp:lastModifiedBy>
  <cp:revision>214</cp:revision>
  <dcterms:created xsi:type="dcterms:W3CDTF">2025-09-18T11:39:18Z</dcterms:created>
  <dcterms:modified xsi:type="dcterms:W3CDTF">2025-10-27T19:37:46Z</dcterms:modified>
</cp:coreProperties>
</file>